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Open Sans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1319BA9-9675-4AF9-A95A-1A8FFEBB3BF4}">
  <a:tblStyle styleId="{41319BA9-9675-4AF9-A95A-1A8FFEBB3BF4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OpenSans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OpenSans-italic.fntdata"/><Relationship Id="rId6" Type="http://schemas.openxmlformats.org/officeDocument/2006/relationships/slide" Target="slides/slide1.xml"/><Relationship Id="rId18" Type="http://schemas.openxmlformats.org/officeDocument/2006/relationships/font" Target="fonts/OpenSans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7b8987988_1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17b8987988_1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c8b279bf2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c8b279bf2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7b8987988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17b8987988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e081e0b5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e081e0b5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7b8987988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7b8987988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c8b279bf2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c8b279bf2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c8b279bf2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c8b279bf2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c8b279bf2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c8b279bf2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c8b279bf2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c8b279bf2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7b8987988_1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7b8987988_1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D9D9D9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5075" y="-6"/>
            <a:ext cx="1928925" cy="198607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364200" y="331175"/>
            <a:ext cx="8415600" cy="17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5200">
                <a:latin typeface="Open Sans"/>
                <a:ea typeface="Open Sans"/>
                <a:cs typeface="Open Sans"/>
                <a:sym typeface="Open Sans"/>
              </a:rPr>
              <a:t>Aalborgs Datalogiske Studenterlaug</a:t>
            </a:r>
            <a:endParaRPr sz="5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364200" y="1741950"/>
            <a:ext cx="5249400" cy="165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4000">
                <a:latin typeface="Open Sans"/>
                <a:ea typeface="Open Sans"/>
                <a:cs typeface="Open Sans"/>
                <a:sym typeface="Open Sans"/>
              </a:rPr>
              <a:t>Generalforsamling </a:t>
            </a:r>
            <a:endParaRPr sz="40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4000">
                <a:latin typeface="Open Sans"/>
                <a:ea typeface="Open Sans"/>
                <a:cs typeface="Open Sans"/>
                <a:sym typeface="Open Sans"/>
              </a:rPr>
              <a:t>1/11-2017</a:t>
            </a:r>
            <a:endParaRPr sz="40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5-7. Valg </a:t>
            </a:r>
            <a:endParaRPr sz="3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9" name="Google Shape;139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Valg til formand</a:t>
            </a:r>
            <a:endParaRPr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da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Valg til bestyrelsesmedlemmer</a:t>
            </a:r>
            <a:endParaRPr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da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Valg til kritisk revisor</a:t>
            </a:r>
            <a:endParaRPr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40" name="Google Shape;140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5075" y="-6"/>
            <a:ext cx="1928925" cy="1986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5075" y="-6"/>
            <a:ext cx="1928925" cy="1986075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23"/>
          <p:cNvSpPr txBox="1"/>
          <p:nvPr/>
        </p:nvSpPr>
        <p:spPr>
          <a:xfrm>
            <a:off x="353100" y="353100"/>
            <a:ext cx="38487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8. </a:t>
            </a: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Eventuelt</a:t>
            </a:r>
            <a:endParaRPr sz="32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">
                <a:latin typeface="Open Sans"/>
                <a:ea typeface="Open Sans"/>
                <a:cs typeface="Open Sans"/>
                <a:sym typeface="Open Sans"/>
              </a:rPr>
              <a:t>En </a:t>
            </a:r>
            <a:r>
              <a:rPr b="1" lang="da">
                <a:latin typeface="Open Sans"/>
                <a:ea typeface="Open Sans"/>
                <a:cs typeface="Open Sans"/>
                <a:sym typeface="Open Sans"/>
              </a:rPr>
              <a:t>studenterpolitisk forening</a:t>
            </a:r>
            <a:r>
              <a:rPr lang="da">
                <a:latin typeface="Open Sans"/>
                <a:ea typeface="Open Sans"/>
                <a:cs typeface="Open Sans"/>
                <a:sym typeface="Open Sans"/>
              </a:rPr>
              <a:t>, der afholder faglige og sociale arrangementer for studerende under Studienævn for SICT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5"/>
          <p:cNvPicPr preferRelativeResize="0"/>
          <p:nvPr/>
        </p:nvPicPr>
        <p:blipFill>
          <a:blip r:embed="rId3">
            <a:alphaModFix amt="21000"/>
          </a:blip>
          <a:stretch>
            <a:fillRect/>
          </a:stretch>
        </p:blipFill>
        <p:spPr>
          <a:xfrm>
            <a:off x="2074550" y="74326"/>
            <a:ext cx="4970250" cy="4970224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5"/>
          <p:cNvSpPr/>
          <p:nvPr/>
        </p:nvSpPr>
        <p:spPr>
          <a:xfrm>
            <a:off x="3528800" y="652300"/>
            <a:ext cx="2149500" cy="5880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">
                <a:latin typeface="Open Sans"/>
                <a:ea typeface="Open Sans"/>
                <a:cs typeface="Open Sans"/>
                <a:sym typeface="Open Sans"/>
              </a:rPr>
              <a:t>Bestyrelse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8" name="Google Shape;68;p15"/>
          <p:cNvSpPr/>
          <p:nvPr/>
        </p:nvSpPr>
        <p:spPr>
          <a:xfrm>
            <a:off x="2823050" y="3347025"/>
            <a:ext cx="1486500" cy="5880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1200">
                <a:latin typeface="Open Sans"/>
                <a:ea typeface="Open Sans"/>
                <a:cs typeface="Open Sans"/>
                <a:sym typeface="Open Sans"/>
              </a:rPr>
              <a:t>Studenterpolitik</a:t>
            </a:r>
            <a:endParaRPr sz="1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9" name="Google Shape;69;p15"/>
          <p:cNvSpPr/>
          <p:nvPr/>
        </p:nvSpPr>
        <p:spPr>
          <a:xfrm>
            <a:off x="4846750" y="3347025"/>
            <a:ext cx="1486500" cy="5880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" sz="1200">
                <a:latin typeface="Open Sans"/>
                <a:ea typeface="Open Sans"/>
                <a:cs typeface="Open Sans"/>
                <a:sym typeface="Open Sans"/>
              </a:rPr>
              <a:t>Sociale arrangementer</a:t>
            </a:r>
            <a:endParaRPr sz="1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0" name="Google Shape;70;p15"/>
          <p:cNvSpPr txBox="1"/>
          <p:nvPr/>
        </p:nvSpPr>
        <p:spPr>
          <a:xfrm>
            <a:off x="139025" y="160400"/>
            <a:ext cx="1817700" cy="220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1800">
                <a:latin typeface="Open Sans"/>
                <a:ea typeface="Open Sans"/>
                <a:cs typeface="Open Sans"/>
                <a:sym typeface="Open Sans"/>
              </a:rPr>
              <a:t>Træffer beslutninger for foreningen og behandler ansøgninger</a:t>
            </a:r>
            <a:endParaRPr sz="18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64175" y="3026225"/>
            <a:ext cx="2149500" cy="181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1800">
                <a:latin typeface="Open Sans"/>
                <a:ea typeface="Open Sans"/>
                <a:cs typeface="Open Sans"/>
                <a:sym typeface="Open Sans"/>
              </a:rPr>
              <a:t>Kvalitetssikring af vores uddannelser og studiemiljø. Del- tagelse i relevante styrende organer på AAU</a:t>
            </a:r>
            <a:endParaRPr sz="18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2" name="Google Shape;72;p15"/>
          <p:cNvSpPr txBox="1"/>
          <p:nvPr/>
        </p:nvSpPr>
        <p:spPr>
          <a:xfrm>
            <a:off x="7100350" y="2887200"/>
            <a:ext cx="2031600" cy="225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1800">
                <a:latin typeface="Open Sans"/>
                <a:ea typeface="Open Sans"/>
                <a:cs typeface="Open Sans"/>
                <a:sym typeface="Open Sans"/>
              </a:rPr>
              <a:t>Sociale arrangementer for at sikre et bedre studiemiljø og kommunikation på tværs af årgange</a:t>
            </a:r>
            <a:endParaRPr sz="1800"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73" name="Google Shape;73;p15"/>
          <p:cNvCxnSpPr>
            <a:stCxn id="67" idx="1"/>
          </p:cNvCxnSpPr>
          <p:nvPr/>
        </p:nvCxnSpPr>
        <p:spPr>
          <a:xfrm rot="10800000">
            <a:off x="1956800" y="908800"/>
            <a:ext cx="1572000" cy="37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4" name="Google Shape;74;p15"/>
          <p:cNvCxnSpPr>
            <a:stCxn id="68" idx="1"/>
          </p:cNvCxnSpPr>
          <p:nvPr/>
        </p:nvCxnSpPr>
        <p:spPr>
          <a:xfrm rot="10800000">
            <a:off x="2074550" y="3464625"/>
            <a:ext cx="748500" cy="176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5" name="Google Shape;75;p15"/>
          <p:cNvCxnSpPr>
            <a:stCxn id="69" idx="3"/>
            <a:endCxn id="76" idx="1"/>
          </p:cNvCxnSpPr>
          <p:nvPr/>
        </p:nvCxnSpPr>
        <p:spPr>
          <a:xfrm flipH="1" rot="10800000">
            <a:off x="6333250" y="2684025"/>
            <a:ext cx="810600" cy="957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6" name="Google Shape;76;p15"/>
          <p:cNvSpPr/>
          <p:nvPr/>
        </p:nvSpPr>
        <p:spPr>
          <a:xfrm>
            <a:off x="7143750" y="2481000"/>
            <a:ext cx="1251900" cy="406200"/>
          </a:xfrm>
          <a:prstGeom prst="rect">
            <a:avLst/>
          </a:prstGeom>
          <a:solidFill>
            <a:srgbClr val="B6D7A8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a"/>
              <a:t>ADSL Event</a:t>
            </a:r>
            <a:endParaRPr b="1"/>
          </a:p>
        </p:txBody>
      </p:sp>
      <p:sp>
        <p:nvSpPr>
          <p:cNvPr id="77" name="Google Shape;77;p15"/>
          <p:cNvSpPr/>
          <p:nvPr/>
        </p:nvSpPr>
        <p:spPr>
          <a:xfrm>
            <a:off x="139025" y="2620025"/>
            <a:ext cx="1251900" cy="406200"/>
          </a:xfrm>
          <a:prstGeom prst="rect">
            <a:avLst/>
          </a:prstGeom>
          <a:solidFill>
            <a:srgbClr val="B6D7A8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a"/>
              <a:t>Valg-Udvalg</a:t>
            </a:r>
            <a:endParaRPr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/>
        </p:nvSpPr>
        <p:spPr>
          <a:xfrm>
            <a:off x="2768838" y="4806173"/>
            <a:ext cx="1669500" cy="270000"/>
          </a:xfrm>
          <a:prstGeom prst="rect">
            <a:avLst/>
          </a:prstGeom>
          <a:gradFill>
            <a:gsLst>
              <a:gs pos="0">
                <a:srgbClr val="92D050"/>
              </a:gs>
              <a:gs pos="45000">
                <a:srgbClr val="92D050"/>
              </a:gs>
              <a:gs pos="100000">
                <a:srgbClr val="92D050"/>
              </a:gs>
            </a:gsLst>
            <a:path path="circle">
              <a:fillToRect b="50%" l="50%" r="50%" t="50%"/>
            </a:path>
            <a:tileRect/>
          </a:gradFill>
          <a:ln cap="flat" cmpd="sng" w="12700">
            <a:solidFill>
              <a:srgbClr val="3E885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da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Studerende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3" name="Google Shape;83;p16"/>
          <p:cNvSpPr txBox="1"/>
          <p:nvPr/>
        </p:nvSpPr>
        <p:spPr>
          <a:xfrm>
            <a:off x="1704913" y="4074303"/>
            <a:ext cx="1669500" cy="270000"/>
          </a:xfrm>
          <a:prstGeom prst="rect">
            <a:avLst/>
          </a:prstGeom>
          <a:gradFill>
            <a:gsLst>
              <a:gs pos="0">
                <a:srgbClr val="92CF50"/>
              </a:gs>
              <a:gs pos="50000">
                <a:srgbClr val="A1D2F3"/>
              </a:gs>
              <a:gs pos="100000">
                <a:srgbClr val="A5D9FD"/>
              </a:gs>
            </a:gsLst>
            <a:lin ang="0" scaled="0"/>
          </a:gradFill>
          <a:ln cap="flat" cmpd="sng" w="12700">
            <a:solidFill>
              <a:srgbClr val="1CADE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da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Studienævn</a:t>
            </a:r>
            <a:endParaRPr sz="1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4" name="Google Shape;84;p16"/>
          <p:cNvSpPr txBox="1"/>
          <p:nvPr/>
        </p:nvSpPr>
        <p:spPr>
          <a:xfrm>
            <a:off x="3832764" y="4074303"/>
            <a:ext cx="1669500" cy="270000"/>
          </a:xfrm>
          <a:prstGeom prst="rect">
            <a:avLst/>
          </a:prstGeom>
          <a:gradFill>
            <a:gsLst>
              <a:gs pos="0">
                <a:srgbClr val="92CF50"/>
              </a:gs>
              <a:gs pos="50000">
                <a:srgbClr val="A1D2F3"/>
              </a:gs>
              <a:gs pos="100000">
                <a:srgbClr val="A5D9FD"/>
              </a:gs>
            </a:gsLst>
            <a:lin ang="0" scaled="0"/>
          </a:gradFill>
          <a:ln cap="flat" cmpd="sng" w="12700">
            <a:solidFill>
              <a:srgbClr val="1CADE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da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Institutter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5" name="Google Shape;85;p16"/>
          <p:cNvSpPr txBox="1"/>
          <p:nvPr/>
        </p:nvSpPr>
        <p:spPr>
          <a:xfrm>
            <a:off x="1704913" y="3339421"/>
            <a:ext cx="1669500" cy="270000"/>
          </a:xfrm>
          <a:prstGeom prst="rect">
            <a:avLst/>
          </a:prstGeom>
          <a:gradFill>
            <a:gsLst>
              <a:gs pos="0">
                <a:srgbClr val="92CF50"/>
              </a:gs>
              <a:gs pos="50000">
                <a:srgbClr val="A1D2F3"/>
              </a:gs>
              <a:gs pos="100000">
                <a:srgbClr val="A5D9FD"/>
              </a:gs>
            </a:gsLst>
            <a:lin ang="0" scaled="0"/>
          </a:gradFill>
          <a:ln cap="flat" cmpd="sng" w="12700">
            <a:solidFill>
              <a:srgbClr val="1CADE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da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Skoler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6" name="Google Shape;86;p16"/>
          <p:cNvSpPr txBox="1"/>
          <p:nvPr/>
        </p:nvSpPr>
        <p:spPr>
          <a:xfrm>
            <a:off x="2775386" y="2604539"/>
            <a:ext cx="1669500" cy="270000"/>
          </a:xfrm>
          <a:prstGeom prst="rect">
            <a:avLst/>
          </a:prstGeom>
          <a:gradFill>
            <a:gsLst>
              <a:gs pos="0">
                <a:srgbClr val="92CF50"/>
              </a:gs>
              <a:gs pos="50000">
                <a:srgbClr val="A1D2F3"/>
              </a:gs>
              <a:gs pos="100000">
                <a:srgbClr val="A5D9FD"/>
              </a:gs>
            </a:gsLst>
            <a:lin ang="0" scaled="0"/>
          </a:gradFill>
          <a:ln cap="flat" cmpd="sng" w="12700">
            <a:solidFill>
              <a:srgbClr val="1CADE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da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Fakulteter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7" name="Google Shape;87;p16"/>
          <p:cNvSpPr txBox="1"/>
          <p:nvPr/>
        </p:nvSpPr>
        <p:spPr>
          <a:xfrm>
            <a:off x="2775386" y="1869657"/>
            <a:ext cx="1669500" cy="270000"/>
          </a:xfrm>
          <a:prstGeom prst="rect">
            <a:avLst/>
          </a:prstGeom>
          <a:gradFill>
            <a:gsLst>
              <a:gs pos="0">
                <a:srgbClr val="8DC8F0"/>
              </a:gs>
              <a:gs pos="45000">
                <a:srgbClr val="A1D2F3"/>
              </a:gs>
              <a:gs pos="100000">
                <a:srgbClr val="A5D9FD"/>
              </a:gs>
            </a:gsLst>
            <a:path path="circle">
              <a:fillToRect b="50%" l="50%" r="50%" t="50%"/>
            </a:path>
            <a:tileRect/>
          </a:gradFill>
          <a:ln cap="flat" cmpd="sng" w="12700">
            <a:solidFill>
              <a:srgbClr val="1CADE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da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Rektorat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8" name="Google Shape;88;p16"/>
          <p:cNvSpPr txBox="1"/>
          <p:nvPr/>
        </p:nvSpPr>
        <p:spPr>
          <a:xfrm>
            <a:off x="2775386" y="1134775"/>
            <a:ext cx="1669500" cy="270000"/>
          </a:xfrm>
          <a:prstGeom prst="rect">
            <a:avLst/>
          </a:prstGeom>
          <a:gradFill>
            <a:gsLst>
              <a:gs pos="0">
                <a:srgbClr val="92CF50"/>
              </a:gs>
              <a:gs pos="50000">
                <a:srgbClr val="A1D2F3"/>
              </a:gs>
              <a:gs pos="100000">
                <a:srgbClr val="A5D9FD"/>
              </a:gs>
            </a:gsLst>
            <a:lin ang="0" scaled="0"/>
          </a:gradFill>
          <a:ln cap="flat" cmpd="sng" w="12700">
            <a:solidFill>
              <a:srgbClr val="1CADE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da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Bestyrelse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89" name="Google Shape;89;p16"/>
          <p:cNvCxnSpPr>
            <a:stCxn id="82" idx="0"/>
            <a:endCxn id="83" idx="2"/>
          </p:cNvCxnSpPr>
          <p:nvPr/>
        </p:nvCxnSpPr>
        <p:spPr>
          <a:xfrm flipH="1" rot="5400000">
            <a:off x="2840688" y="4043273"/>
            <a:ext cx="462000" cy="1063800"/>
          </a:xfrm>
          <a:prstGeom prst="bentConnector3">
            <a:avLst>
              <a:gd fmla="val 50008" name="adj1"/>
            </a:avLst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0" name="Google Shape;90;p16"/>
          <p:cNvCxnSpPr>
            <a:stCxn id="82" idx="0"/>
            <a:endCxn id="84" idx="2"/>
          </p:cNvCxnSpPr>
          <p:nvPr/>
        </p:nvCxnSpPr>
        <p:spPr>
          <a:xfrm rot="-5400000">
            <a:off x="3904488" y="4043273"/>
            <a:ext cx="462000" cy="1063800"/>
          </a:xfrm>
          <a:prstGeom prst="bentConnector3">
            <a:avLst>
              <a:gd fmla="val 50008" name="adj1"/>
            </a:avLst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1" name="Google Shape;91;p16"/>
          <p:cNvCxnSpPr>
            <a:stCxn id="83" idx="0"/>
            <a:endCxn id="85" idx="2"/>
          </p:cNvCxnSpPr>
          <p:nvPr/>
        </p:nvCxnSpPr>
        <p:spPr>
          <a:xfrm rot="10800000">
            <a:off x="2539663" y="3609303"/>
            <a:ext cx="0" cy="4650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2" name="Google Shape;92;p16"/>
          <p:cNvCxnSpPr>
            <a:stCxn id="85" idx="0"/>
            <a:endCxn id="86" idx="2"/>
          </p:cNvCxnSpPr>
          <p:nvPr/>
        </p:nvCxnSpPr>
        <p:spPr>
          <a:xfrm rot="-5400000">
            <a:off x="2842363" y="2571721"/>
            <a:ext cx="465000" cy="1070400"/>
          </a:xfrm>
          <a:prstGeom prst="bentConnector3">
            <a:avLst>
              <a:gd fmla="val 50001" name="adj1"/>
            </a:avLst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3" name="Google Shape;93;p16"/>
          <p:cNvCxnSpPr/>
          <p:nvPr/>
        </p:nvCxnSpPr>
        <p:spPr>
          <a:xfrm flipH="1" rot="5400000">
            <a:off x="3539086" y="2952676"/>
            <a:ext cx="1199700" cy="1057200"/>
          </a:xfrm>
          <a:prstGeom prst="bentConnector3">
            <a:avLst>
              <a:gd fmla="val 81278" name="adj1"/>
            </a:avLst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6"/>
          <p:cNvCxnSpPr>
            <a:stCxn id="86" idx="0"/>
            <a:endCxn id="87" idx="2"/>
          </p:cNvCxnSpPr>
          <p:nvPr/>
        </p:nvCxnSpPr>
        <p:spPr>
          <a:xfrm rot="10800000">
            <a:off x="3610136" y="2139539"/>
            <a:ext cx="0" cy="4650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6"/>
          <p:cNvCxnSpPr>
            <a:stCxn id="87" idx="0"/>
            <a:endCxn id="88" idx="2"/>
          </p:cNvCxnSpPr>
          <p:nvPr/>
        </p:nvCxnSpPr>
        <p:spPr>
          <a:xfrm rot="10800000">
            <a:off x="3610136" y="1404657"/>
            <a:ext cx="0" cy="4650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6" name="Google Shape;96;p16"/>
          <p:cNvCxnSpPr>
            <a:stCxn id="87" idx="2"/>
          </p:cNvCxnSpPr>
          <p:nvPr/>
        </p:nvCxnSpPr>
        <p:spPr>
          <a:xfrm flipH="1" rot="-5400000">
            <a:off x="4566386" y="1183407"/>
            <a:ext cx="246900" cy="2159400"/>
          </a:xfrm>
          <a:prstGeom prst="bentConnector2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7" name="Google Shape;97;p16"/>
          <p:cNvSpPr txBox="1"/>
          <p:nvPr/>
        </p:nvSpPr>
        <p:spPr>
          <a:xfrm>
            <a:off x="5769593" y="2240814"/>
            <a:ext cx="1669500" cy="270000"/>
          </a:xfrm>
          <a:prstGeom prst="rect">
            <a:avLst/>
          </a:prstGeom>
          <a:gradFill>
            <a:gsLst>
              <a:gs pos="0">
                <a:srgbClr val="8DC8F0"/>
              </a:gs>
              <a:gs pos="45000">
                <a:srgbClr val="A1D2F3"/>
              </a:gs>
              <a:gs pos="100000">
                <a:srgbClr val="A5D9FD"/>
              </a:gs>
            </a:gsLst>
            <a:path path="circle">
              <a:fillToRect b="50%" l="50%" r="50%" t="50%"/>
            </a:path>
            <a:tileRect/>
          </a:gradFill>
          <a:ln cap="flat" cmpd="sng" w="12700">
            <a:solidFill>
              <a:srgbClr val="1CADE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da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Fælles service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8" name="Google Shape;98;p16"/>
          <p:cNvSpPr txBox="1"/>
          <p:nvPr/>
        </p:nvSpPr>
        <p:spPr>
          <a:xfrm>
            <a:off x="353100" y="353100"/>
            <a:ext cx="85524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Universitets opbygning</a:t>
            </a:r>
            <a:endParaRPr sz="32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5075" y="-6"/>
            <a:ext cx="1928925" cy="1986075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7"/>
          <p:cNvSpPr txBox="1"/>
          <p:nvPr/>
        </p:nvSpPr>
        <p:spPr>
          <a:xfrm>
            <a:off x="353100" y="1235875"/>
            <a:ext cx="7824600" cy="382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lang="da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Valg af ordstyrer og referent</a:t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lang="da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Årsberetning samt godkendelse heraf</a:t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lang="da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Regnskab, budget, samt godkendelse heraf</a:t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lang="da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Vedtægtsændringer</a:t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lang="da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Valg af formand</a:t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lang="da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Valg af bestyrelsesmedlemmer</a:t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lang="da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Valg af kritisk revisor</a:t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lang="da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Eventuelt</a:t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5" name="Google Shape;105;p17"/>
          <p:cNvSpPr txBox="1"/>
          <p:nvPr/>
        </p:nvSpPr>
        <p:spPr>
          <a:xfrm>
            <a:off x="353100" y="353100"/>
            <a:ext cx="38487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Dagsorden</a:t>
            </a:r>
            <a:endParaRPr sz="3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6" name="Google Shape;106;p17"/>
          <p:cNvSpPr txBox="1"/>
          <p:nvPr/>
        </p:nvSpPr>
        <p:spPr>
          <a:xfrm>
            <a:off x="1739175" y="666075"/>
            <a:ext cx="7104600" cy="8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5075" y="-6"/>
            <a:ext cx="1928925" cy="1986075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18"/>
          <p:cNvSpPr txBox="1"/>
          <p:nvPr/>
        </p:nvSpPr>
        <p:spPr>
          <a:xfrm>
            <a:off x="353100" y="353100"/>
            <a:ext cx="38487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2. </a:t>
            </a: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Årsberetning</a:t>
            </a:r>
            <a:endParaRPr sz="3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3" name="Google Shape;113;p18"/>
          <p:cNvSpPr txBox="1"/>
          <p:nvPr/>
        </p:nvSpPr>
        <p:spPr>
          <a:xfrm>
            <a:off x="353100" y="1197650"/>
            <a:ext cx="6159600" cy="33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Open Sans"/>
              <a:buChar char="●"/>
            </a:pPr>
            <a:r>
              <a:rPr lang="da" sz="2000">
                <a:latin typeface="Open Sans"/>
                <a:ea typeface="Open Sans"/>
                <a:cs typeface="Open Sans"/>
                <a:sym typeface="Open Sans"/>
              </a:rPr>
              <a:t>Politisk aktivitet</a:t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Open Sans"/>
              <a:buChar char="○"/>
            </a:pPr>
            <a:r>
              <a:rPr lang="da" sz="2000">
                <a:latin typeface="Open Sans"/>
                <a:ea typeface="Open Sans"/>
                <a:cs typeface="Open Sans"/>
                <a:sym typeface="Open Sans"/>
              </a:rPr>
              <a:t>3 repræsentanter i Studienævnet</a:t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Open Sans"/>
              <a:buChar char="○"/>
            </a:pPr>
            <a:r>
              <a:rPr lang="da" sz="2000">
                <a:latin typeface="Open Sans"/>
                <a:ea typeface="Open Sans"/>
                <a:cs typeface="Open Sans"/>
                <a:sym typeface="Open Sans"/>
              </a:rPr>
              <a:t>1 repræsentant i Institutrådet</a:t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Open Sans"/>
              <a:buChar char="○"/>
            </a:pPr>
            <a:r>
              <a:rPr lang="da" sz="2000">
                <a:latin typeface="Open Sans"/>
                <a:ea typeface="Open Sans"/>
                <a:cs typeface="Open Sans"/>
                <a:sym typeface="Open Sans"/>
              </a:rPr>
              <a:t>1 repræsentant i Akademiskråd</a:t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Open Sans"/>
              <a:buChar char="●"/>
            </a:pPr>
            <a:r>
              <a:rPr lang="da" sz="2000">
                <a:latin typeface="Open Sans"/>
                <a:ea typeface="Open Sans"/>
                <a:cs typeface="Open Sans"/>
                <a:sym typeface="Open Sans"/>
              </a:rPr>
              <a:t>Støtte givet til Fklubben og Rusperioderne</a:t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Open Sans"/>
              <a:buChar char="●"/>
            </a:pPr>
            <a:r>
              <a:rPr lang="da" sz="2000">
                <a:latin typeface="Open Sans"/>
                <a:ea typeface="Open Sans"/>
                <a:cs typeface="Open Sans"/>
                <a:sym typeface="Open Sans"/>
              </a:rPr>
              <a:t>Manglende events i forhold til tidligere år</a:t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Open Sans"/>
              <a:buChar char="●"/>
            </a:pPr>
            <a:r>
              <a:rPr lang="da" sz="2000">
                <a:latin typeface="Open Sans"/>
                <a:ea typeface="Open Sans"/>
                <a:cs typeface="Open Sans"/>
                <a:sym typeface="Open Sans"/>
              </a:rPr>
              <a:t>ADSL klubhus er lukket</a:t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9"/>
          <p:cNvSpPr txBox="1"/>
          <p:nvPr/>
        </p:nvSpPr>
        <p:spPr>
          <a:xfrm>
            <a:off x="353100" y="353100"/>
            <a:ext cx="38487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3</a:t>
            </a: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a.</a:t>
            </a: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Regnskabet</a:t>
            </a:r>
            <a:endParaRPr sz="3200">
              <a:latin typeface="Open Sans"/>
              <a:ea typeface="Open Sans"/>
              <a:cs typeface="Open Sans"/>
              <a:sym typeface="Open Sans"/>
            </a:endParaRPr>
          </a:p>
        </p:txBody>
      </p:sp>
      <p:graphicFrame>
        <p:nvGraphicFramePr>
          <p:cNvPr id="119" name="Google Shape;119;p19"/>
          <p:cNvGraphicFramePr/>
          <p:nvPr/>
        </p:nvGraphicFramePr>
        <p:xfrm>
          <a:off x="24788" y="12834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{41319BA9-9675-4AF9-A95A-1A8FFEBB3BF4}</a:tableStyleId>
              </a:tblPr>
              <a:tblGrid>
                <a:gridCol w="2028825"/>
                <a:gridCol w="2476500"/>
              </a:tblGrid>
              <a:tr h="219075">
                <a:tc gridSpan="2"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a" sz="1200"/>
                        <a:t>Indtægter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  <a:tc hMerge="1"/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Overført fra 2016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57.141,60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Renteindtægter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32,68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AAUVALG 17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41.453,00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57175">
                <a:tc gridSpan="2"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a"/>
                        <a:t>Realiserede Udgifter</a:t>
                      </a:r>
                      <a:endParaRPr b="1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9999"/>
                    </a:solidFill>
                  </a:tcPr>
                </a:tc>
                <a:tc hMerge="1"/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Netbank abonnement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100,00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1701 - Studiestart F17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1.200,00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1702 - FixD arr støtte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1.776,65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1703 - Bordtennisbat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658,75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1704 - Fklub feaster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3.005,00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1705 - Fklub sportsdag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5.005,00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1706 - Azehosting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360,10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1707 - Kandidatfest støtte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2.505,00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1708 - rusling.dk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50,00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0" name="Google Shape;120;p19"/>
          <p:cNvGraphicFramePr/>
          <p:nvPr/>
        </p:nvGraphicFramePr>
        <p:xfrm>
          <a:off x="4638675" y="9101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{41319BA9-9675-4AF9-A95A-1A8FFEBB3BF4}</a:tableStyleId>
              </a:tblPr>
              <a:tblGrid>
                <a:gridCol w="2028825"/>
                <a:gridCol w="2476500"/>
              </a:tblGrid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1709 - 300x bordtennisbolde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641,00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1710 - Fklub fyttetur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6.005,00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a" sz="1200"/>
                        <a:t>Resultat pr.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01/11/2017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77.320,78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57175">
                <a:tc gridSpan="2"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a"/>
                        <a:t>Projekterede Udgifter</a:t>
                      </a:r>
                      <a:endParaRPr b="1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 hMerge="1"/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Godkendt til brætspil mm. rest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1.640,70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a"/>
                        <a:t>Rest 2017</a:t>
                      </a:r>
                      <a:endParaRPr b="1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75.680,08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4C2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0"/>
          <p:cNvSpPr txBox="1"/>
          <p:nvPr/>
        </p:nvSpPr>
        <p:spPr>
          <a:xfrm>
            <a:off x="353100" y="353100"/>
            <a:ext cx="4480800" cy="59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3b. </a:t>
            </a: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Budget 2017-2018</a:t>
            </a:r>
            <a:endParaRPr sz="3200">
              <a:latin typeface="Open Sans"/>
              <a:ea typeface="Open Sans"/>
              <a:cs typeface="Open Sans"/>
              <a:sym typeface="Open Sans"/>
            </a:endParaRPr>
          </a:p>
        </p:txBody>
      </p:sp>
      <p:graphicFrame>
        <p:nvGraphicFramePr>
          <p:cNvPr id="126" name="Google Shape;126;p20"/>
          <p:cNvGraphicFramePr/>
          <p:nvPr/>
        </p:nvGraphicFramePr>
        <p:xfrm>
          <a:off x="353100" y="14385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{41319BA9-9675-4AF9-A95A-1A8FFEBB3BF4}</a:tableStyleId>
              </a:tblPr>
              <a:tblGrid>
                <a:gridCol w="476250"/>
                <a:gridCol w="1590675"/>
                <a:gridCol w="809625"/>
                <a:gridCol w="895350"/>
              </a:tblGrid>
              <a:tr h="289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a" sz="1000"/>
                        <a:t>Hovedkonti</a:t>
                      </a:r>
                      <a:endParaRPr b="1"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a" sz="1000"/>
                        <a:t>Nøgle Budget 2018</a:t>
                      </a:r>
                      <a:endParaRPr b="1"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a" sz="1000"/>
                        <a:t>Afrundet Budget 2018</a:t>
                      </a:r>
                      <a:endParaRPr b="1"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Indtægt fra AAU valg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1600</a:t>
                      </a:r>
                      <a:r>
                        <a:rPr lang="da" sz="1000"/>
                        <a:t>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>
                          <a:solidFill>
                            <a:srgbClr val="2D2D2D"/>
                          </a:solidFill>
                        </a:rPr>
                        <a:t>Overført fra 2017</a:t>
                      </a:r>
                      <a:endParaRPr sz="1000">
                        <a:solidFill>
                          <a:srgbClr val="2D2D2D"/>
                        </a:solidFill>
                      </a:endParaRPr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75</a:t>
                      </a:r>
                      <a:r>
                        <a:rPr lang="da" sz="1000"/>
                        <a:t>000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>
                          <a:solidFill>
                            <a:srgbClr val="2D2D2D"/>
                          </a:solidFill>
                        </a:rPr>
                        <a:t>Budget Sociale aktiviteter</a:t>
                      </a:r>
                      <a:endParaRPr sz="1000">
                        <a:solidFill>
                          <a:srgbClr val="2D2D2D"/>
                        </a:solidFill>
                      </a:endParaRPr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41</a:t>
                      </a:r>
                      <a:r>
                        <a:rPr lang="da" sz="1000"/>
                        <a:t>000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41</a:t>
                      </a:r>
                      <a:r>
                        <a:rPr lang="da" sz="1000"/>
                        <a:t>000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>
                          <a:solidFill>
                            <a:srgbClr val="2D2D2D"/>
                          </a:solidFill>
                        </a:rPr>
                        <a:t>Budget Faglige aktiviteter</a:t>
                      </a:r>
                      <a:endParaRPr sz="1000">
                        <a:solidFill>
                          <a:srgbClr val="2D2D2D"/>
                        </a:solidFill>
                      </a:endParaRPr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50</a:t>
                      </a:r>
                      <a:r>
                        <a:rPr lang="da" sz="1000"/>
                        <a:t>00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5</a:t>
                      </a:r>
                      <a:r>
                        <a:rPr lang="da" sz="1000"/>
                        <a:t>000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>
                          <a:solidFill>
                            <a:srgbClr val="2D2D2D"/>
                          </a:solidFill>
                        </a:rPr>
                        <a:t>Budget Drift</a:t>
                      </a:r>
                      <a:endParaRPr sz="1000">
                        <a:solidFill>
                          <a:srgbClr val="2D2D2D"/>
                        </a:solidFill>
                      </a:endParaRPr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5</a:t>
                      </a:r>
                      <a:r>
                        <a:rPr lang="da" sz="1000"/>
                        <a:t>000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5</a:t>
                      </a:r>
                      <a:r>
                        <a:rPr lang="da" sz="1000"/>
                        <a:t>000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Hensættelser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4000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4</a:t>
                      </a:r>
                      <a:r>
                        <a:rPr lang="da" sz="1000"/>
                        <a:t>000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7" name="Google Shape;127;p20"/>
          <p:cNvGraphicFramePr/>
          <p:nvPr/>
        </p:nvGraphicFramePr>
        <p:xfrm>
          <a:off x="5186975" y="3531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{41319BA9-9675-4AF9-A95A-1A8FFEBB3BF4}</a:tableStyleId>
              </a:tblPr>
              <a:tblGrid>
                <a:gridCol w="1590675"/>
                <a:gridCol w="895350"/>
              </a:tblGrid>
              <a:tr h="3905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a" sz="1000">
                          <a:solidFill>
                            <a:srgbClr val="2D2D2D"/>
                          </a:solidFill>
                        </a:rPr>
                        <a:t>Sociale aktiviteter</a:t>
                      </a:r>
                      <a:endParaRPr b="1" sz="1000">
                        <a:solidFill>
                          <a:srgbClr val="2D2D2D"/>
                        </a:solidFill>
                      </a:endParaRPr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Spisearrangementer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16</a:t>
                      </a:r>
                      <a:r>
                        <a:rPr lang="da" sz="1000"/>
                        <a:t>000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Socialt komsammen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25</a:t>
                      </a:r>
                      <a:r>
                        <a:rPr lang="da" sz="1000"/>
                        <a:t>000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>
                          <a:solidFill>
                            <a:srgbClr val="2D2D2D"/>
                          </a:solidFill>
                        </a:rPr>
                        <a:t>Faglige aktiviteter</a:t>
                      </a:r>
                      <a:endParaRPr sz="1000">
                        <a:solidFill>
                          <a:srgbClr val="2D2D2D"/>
                        </a:solidFill>
                      </a:endParaRPr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Politiske aktiviteter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3000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>
                          <a:solidFill>
                            <a:srgbClr val="2D2D2D"/>
                          </a:solidFill>
                        </a:rPr>
                        <a:t>Projektpulje</a:t>
                      </a:r>
                      <a:endParaRPr sz="1000">
                        <a:solidFill>
                          <a:srgbClr val="2D2D2D"/>
                        </a:solidFill>
                      </a:endParaRPr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2</a:t>
                      </a:r>
                      <a:r>
                        <a:rPr lang="da" sz="1000"/>
                        <a:t>000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Drift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Repræs</a:t>
                      </a:r>
                      <a:r>
                        <a:rPr lang="da" sz="1000"/>
                        <a:t>entations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1000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Valgmidler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3</a:t>
                      </a:r>
                      <a:r>
                        <a:rPr lang="da" sz="1000"/>
                        <a:t>000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Mad til aktive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1000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4. Vedtægtsændringer</a:t>
            </a:r>
            <a:endParaRPr sz="3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3" name="Google Shape;133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da">
                <a:latin typeface="Open Sans"/>
                <a:ea typeface="Open Sans"/>
                <a:cs typeface="Open Sans"/>
                <a:sym typeface="Open Sans"/>
              </a:rPr>
              <a:t>Ingen modtaget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