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1319BA9-9675-4AF9-A95A-1A8FFEBB3BF4}">
  <a:tblStyle styleId="{41319BA9-9675-4AF9-A95A-1A8FFEBB3BF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7b8987988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7b8987988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c8b279bf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c8b279bf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7b898798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7b898798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081e0b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081e0b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7b898798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7b898798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8b279bf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8b279bf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8b279bf2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8b279bf2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8b279bf2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c8b279bf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8b279bf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8b279bf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7b8987988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7b8987988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9D9D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64200" y="331175"/>
            <a:ext cx="8415600" cy="17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5200">
                <a:latin typeface="Open Sans"/>
                <a:ea typeface="Open Sans"/>
                <a:cs typeface="Open Sans"/>
                <a:sym typeface="Open Sans"/>
              </a:rPr>
              <a:t>Aalborgs Datalogiske Studenterlaug</a:t>
            </a:r>
            <a:endParaRPr sz="5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64200" y="1741950"/>
            <a:ext cx="52494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Generalforsamling </a:t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1/11-2017</a:t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5-7. Valg 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til 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til bestyrelsesmedlemmer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til kritisk revisor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40" name="Google Shape;14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3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8.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b="1" lang="da">
                <a:latin typeface="Open Sans"/>
                <a:ea typeface="Open Sans"/>
                <a:cs typeface="Open Sans"/>
                <a:sym typeface="Open Sans"/>
              </a:rPr>
              <a:t>studenterpolitisk forening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, der afholder faglige og sociale arrangementer for studerende under Studienævn for SICT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2074550" y="74326"/>
            <a:ext cx="4970250" cy="49702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/>
          <p:nvPr/>
        </p:nvSpPr>
        <p:spPr>
          <a:xfrm>
            <a:off x="3528800" y="652300"/>
            <a:ext cx="2149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Bestyrelse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28230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200">
                <a:latin typeface="Open Sans"/>
                <a:ea typeface="Open Sans"/>
                <a:cs typeface="Open Sans"/>
                <a:sym typeface="Open Sans"/>
              </a:rPr>
              <a:t>Studenterpolitik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48467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200">
                <a:latin typeface="Open Sans"/>
                <a:ea typeface="Open Sans"/>
                <a:cs typeface="Open Sans"/>
                <a:sym typeface="Open Sans"/>
              </a:rPr>
              <a:t>Sociale arrangementer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139025" y="160400"/>
            <a:ext cx="1817700" cy="22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Træffer beslutninger for foreningen og behandler ansøgninger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64175" y="3026225"/>
            <a:ext cx="2149500" cy="18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Kvalitetssikring af vores uddannelser og studiemiljø. Del- tagelse i relevante styrende organer på AAU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7100350" y="2887200"/>
            <a:ext cx="2031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Sociale arrangementer for at sikre et bedre studiemiljø og kommunikation på tværs af årgange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3" name="Google Shape;73;p15"/>
          <p:cNvCxnSpPr>
            <a:stCxn id="67" idx="1"/>
          </p:cNvCxnSpPr>
          <p:nvPr/>
        </p:nvCxnSpPr>
        <p:spPr>
          <a:xfrm rot="10800000">
            <a:off x="1956800" y="908800"/>
            <a:ext cx="1572000" cy="37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" name="Google Shape;74;p15"/>
          <p:cNvCxnSpPr>
            <a:stCxn id="68" idx="1"/>
          </p:cNvCxnSpPr>
          <p:nvPr/>
        </p:nvCxnSpPr>
        <p:spPr>
          <a:xfrm rot="10800000">
            <a:off x="2074550" y="3464625"/>
            <a:ext cx="748500" cy="176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5" name="Google Shape;75;p15"/>
          <p:cNvCxnSpPr>
            <a:stCxn id="69" idx="3"/>
            <a:endCxn id="76" idx="1"/>
          </p:cNvCxnSpPr>
          <p:nvPr/>
        </p:nvCxnSpPr>
        <p:spPr>
          <a:xfrm flipH="1" rot="10800000">
            <a:off x="6333250" y="2684025"/>
            <a:ext cx="810600" cy="957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6" name="Google Shape;76;p15"/>
          <p:cNvSpPr/>
          <p:nvPr/>
        </p:nvSpPr>
        <p:spPr>
          <a:xfrm>
            <a:off x="7143750" y="2481000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ADSL Event</a:t>
            </a:r>
            <a:endParaRPr b="1"/>
          </a:p>
        </p:txBody>
      </p:sp>
      <p:sp>
        <p:nvSpPr>
          <p:cNvPr id="77" name="Google Shape;77;p15"/>
          <p:cNvSpPr/>
          <p:nvPr/>
        </p:nvSpPr>
        <p:spPr>
          <a:xfrm>
            <a:off x="139025" y="2620025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Valg-Udvalg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2768838" y="4806173"/>
            <a:ext cx="1669500" cy="270000"/>
          </a:xfrm>
          <a:prstGeom prst="rect">
            <a:avLst/>
          </a:prstGeom>
          <a:gradFill>
            <a:gsLst>
              <a:gs pos="0">
                <a:srgbClr val="92D050"/>
              </a:gs>
              <a:gs pos="45000">
                <a:srgbClr val="92D050"/>
              </a:gs>
              <a:gs pos="100000">
                <a:srgbClr val="92D050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3E885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Studerende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1704913" y="4074303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Studienævn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3832764" y="4074303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Institutter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1704913" y="3339421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Skoler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2775386" y="2604539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Fakulteter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2775386" y="1869657"/>
            <a:ext cx="1669500" cy="270000"/>
          </a:xfrm>
          <a:prstGeom prst="rect">
            <a:avLst/>
          </a:prstGeom>
          <a:gradFill>
            <a:gsLst>
              <a:gs pos="0">
                <a:srgbClr val="8DC8F0"/>
              </a:gs>
              <a:gs pos="45000">
                <a:srgbClr val="A1D2F3"/>
              </a:gs>
              <a:gs pos="100000">
                <a:srgbClr val="A5D9FD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Rektorat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2775386" y="1134775"/>
            <a:ext cx="1669500" cy="270000"/>
          </a:xfrm>
          <a:prstGeom prst="rect">
            <a:avLst/>
          </a:prstGeom>
          <a:gradFill>
            <a:gsLst>
              <a:gs pos="0">
                <a:srgbClr val="92CF50"/>
              </a:gs>
              <a:gs pos="50000">
                <a:srgbClr val="A1D2F3"/>
              </a:gs>
              <a:gs pos="100000">
                <a:srgbClr val="A5D9FD"/>
              </a:gs>
            </a:gsLst>
            <a:lin ang="0" scaled="0"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Bestyrelse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9" name="Google Shape;89;p16"/>
          <p:cNvCxnSpPr>
            <a:stCxn id="82" idx="0"/>
            <a:endCxn id="83" idx="2"/>
          </p:cNvCxnSpPr>
          <p:nvPr/>
        </p:nvCxnSpPr>
        <p:spPr>
          <a:xfrm flipH="1" rot="5400000">
            <a:off x="2840688" y="4043273"/>
            <a:ext cx="462000" cy="1063800"/>
          </a:xfrm>
          <a:prstGeom prst="bentConnector3">
            <a:avLst>
              <a:gd fmla="val 50008" name="adj1"/>
            </a:avLst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0" name="Google Shape;90;p16"/>
          <p:cNvCxnSpPr>
            <a:stCxn id="82" idx="0"/>
            <a:endCxn id="84" idx="2"/>
          </p:cNvCxnSpPr>
          <p:nvPr/>
        </p:nvCxnSpPr>
        <p:spPr>
          <a:xfrm rot="-5400000">
            <a:off x="3904488" y="4043273"/>
            <a:ext cx="462000" cy="1063800"/>
          </a:xfrm>
          <a:prstGeom prst="bentConnector3">
            <a:avLst>
              <a:gd fmla="val 50008" name="adj1"/>
            </a:avLst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p16"/>
          <p:cNvCxnSpPr>
            <a:stCxn id="83" idx="0"/>
            <a:endCxn id="85" idx="2"/>
          </p:cNvCxnSpPr>
          <p:nvPr/>
        </p:nvCxnSpPr>
        <p:spPr>
          <a:xfrm rot="10800000">
            <a:off x="2539663" y="3609303"/>
            <a:ext cx="0" cy="465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2" name="Google Shape;92;p16"/>
          <p:cNvCxnSpPr>
            <a:stCxn id="85" idx="0"/>
            <a:endCxn id="86" idx="2"/>
          </p:cNvCxnSpPr>
          <p:nvPr/>
        </p:nvCxnSpPr>
        <p:spPr>
          <a:xfrm rot="-5400000">
            <a:off x="2842363" y="2571721"/>
            <a:ext cx="465000" cy="1070400"/>
          </a:xfrm>
          <a:prstGeom prst="bentConnector3">
            <a:avLst>
              <a:gd fmla="val 50001" name="adj1"/>
            </a:avLst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3" name="Google Shape;93;p16"/>
          <p:cNvCxnSpPr/>
          <p:nvPr/>
        </p:nvCxnSpPr>
        <p:spPr>
          <a:xfrm flipH="1" rot="5400000">
            <a:off x="3539086" y="2952676"/>
            <a:ext cx="1199700" cy="1057200"/>
          </a:xfrm>
          <a:prstGeom prst="bentConnector3">
            <a:avLst>
              <a:gd fmla="val 81278" name="adj1"/>
            </a:avLst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6"/>
          <p:cNvCxnSpPr>
            <a:stCxn id="86" idx="0"/>
            <a:endCxn id="87" idx="2"/>
          </p:cNvCxnSpPr>
          <p:nvPr/>
        </p:nvCxnSpPr>
        <p:spPr>
          <a:xfrm rot="10800000">
            <a:off x="3610136" y="2139539"/>
            <a:ext cx="0" cy="465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6"/>
          <p:cNvCxnSpPr>
            <a:stCxn id="87" idx="0"/>
            <a:endCxn id="88" idx="2"/>
          </p:cNvCxnSpPr>
          <p:nvPr/>
        </p:nvCxnSpPr>
        <p:spPr>
          <a:xfrm rot="10800000">
            <a:off x="3610136" y="1404657"/>
            <a:ext cx="0" cy="465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p16"/>
          <p:cNvCxnSpPr>
            <a:stCxn id="87" idx="2"/>
          </p:cNvCxnSpPr>
          <p:nvPr/>
        </p:nvCxnSpPr>
        <p:spPr>
          <a:xfrm flipH="1" rot="-5400000">
            <a:off x="4566386" y="1183407"/>
            <a:ext cx="246900" cy="2159400"/>
          </a:xfrm>
          <a:prstGeom prst="bentConnector2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7" name="Google Shape;97;p16"/>
          <p:cNvSpPr txBox="1"/>
          <p:nvPr/>
        </p:nvSpPr>
        <p:spPr>
          <a:xfrm>
            <a:off x="5769593" y="2240814"/>
            <a:ext cx="1669500" cy="270000"/>
          </a:xfrm>
          <a:prstGeom prst="rect">
            <a:avLst/>
          </a:prstGeom>
          <a:gradFill>
            <a:gsLst>
              <a:gs pos="0">
                <a:srgbClr val="8DC8F0"/>
              </a:gs>
              <a:gs pos="45000">
                <a:srgbClr val="A1D2F3"/>
              </a:gs>
              <a:gs pos="100000">
                <a:srgbClr val="A5D9FD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1CA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Fælles service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353100" y="353100"/>
            <a:ext cx="85524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Universitets opbygning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/>
        </p:nvSpPr>
        <p:spPr>
          <a:xfrm>
            <a:off x="353100" y="1235875"/>
            <a:ext cx="7824600" cy="38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ordstyrer og referent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Årsberetning samt godkendelse heraf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Regnskab, budget, samt godkendelse heraf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Vedtægtsændringer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Dagsorden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739175" y="666075"/>
            <a:ext cx="7104600" cy="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2.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Årsberetning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353100" y="1197650"/>
            <a:ext cx="6159600" cy="3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Politisk aktivitet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3 repræsentanter i Studienævnet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1 repræsentant i Institutrådet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1 repræsentant i Akademiskråd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Støtte givet til Fklubben og Rusperioderne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Manglende events i forhold til tidligere år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ADSL klubhus er lukket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a.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Regnskabet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19" name="Google Shape;119;p19"/>
          <p:cNvGraphicFramePr/>
          <p:nvPr/>
        </p:nvGraphicFramePr>
        <p:xfrm>
          <a:off x="24788" y="1283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{41319BA9-9675-4AF9-A95A-1A8FFEBB3BF4}</a:tableStyleId>
              </a:tblPr>
              <a:tblGrid>
                <a:gridCol w="2028825"/>
                <a:gridCol w="2476500"/>
              </a:tblGrid>
              <a:tr h="21907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200"/>
                        <a:t>Indtægter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Overført fra 2016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57.141,60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Renteindtægter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32,68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AAUVALG 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41.453,00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5717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Realiserede Udgifter</a:t>
                      </a:r>
                      <a:endParaRPr b="1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Netbank abonnement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100,00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1701 - Studiestart F17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1.200,00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1702 - FixD arr støtte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1.776,65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1703 - Bordtennisbat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658,75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1704 - Fklub feaster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3.005,00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1705 - Fklub sportsdag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5.005,00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1706 - Azehosting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360,10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1707 - Kandidatfest støtte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2.505,00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1708 - rusling.dk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50,00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0" name="Google Shape;120;p19"/>
          <p:cNvGraphicFramePr/>
          <p:nvPr/>
        </p:nvGraphicFramePr>
        <p:xfrm>
          <a:off x="4638675" y="910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{41319BA9-9675-4AF9-A95A-1A8FFEBB3BF4}</a:tableStyleId>
              </a:tblPr>
              <a:tblGrid>
                <a:gridCol w="2028825"/>
                <a:gridCol w="2476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1709 - 300x bordtennisbolde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641,00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1710 - Fklub fyttetur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6.005,00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200"/>
                        <a:t>Resultat pr.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01/11/2017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77.320,78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5717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Projekterede Udgifter</a:t>
                      </a:r>
                      <a:endParaRPr b="1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Godkendt til brætspil mm. rest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1.640,70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Rest 2017</a:t>
                      </a:r>
                      <a:endParaRPr b="1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75.680,08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/>
        </p:nvSpPr>
        <p:spPr>
          <a:xfrm>
            <a:off x="353100" y="353100"/>
            <a:ext cx="44808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3b.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Budget 2017-2018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26" name="Google Shape;126;p20"/>
          <p:cNvGraphicFramePr/>
          <p:nvPr/>
        </p:nvGraphicFramePr>
        <p:xfrm>
          <a:off x="353100" y="143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{41319BA9-9675-4AF9-A95A-1A8FFEBB3BF4}</a:tableStyleId>
              </a:tblPr>
              <a:tblGrid>
                <a:gridCol w="476250"/>
                <a:gridCol w="1590675"/>
                <a:gridCol w="809625"/>
                <a:gridCol w="895350"/>
              </a:tblGrid>
              <a:tr h="28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Hovedkonti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Nøgle Budget 2018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Afrundet Budget 2018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Indtægt fra AAU valg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1600</a:t>
                      </a:r>
                      <a:r>
                        <a:rPr lang="da" sz="1000"/>
                        <a:t>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Overført fra 2017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75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Budget Sociale aktiviteter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41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41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Budget Faglige aktiviteter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50</a:t>
                      </a:r>
                      <a:r>
                        <a:rPr lang="da" sz="1000"/>
                        <a:t>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Budget Drift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Hensættelser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4000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4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" name="Google Shape;127;p20"/>
          <p:cNvGraphicFramePr/>
          <p:nvPr/>
        </p:nvGraphicFramePr>
        <p:xfrm>
          <a:off x="5186975" y="353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{41319BA9-9675-4AF9-A95A-1A8FFEBB3BF4}</a:tableStyleId>
              </a:tblPr>
              <a:tblGrid>
                <a:gridCol w="1590675"/>
                <a:gridCol w="895350"/>
              </a:tblGrid>
              <a:tr h="390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>
                          <a:solidFill>
                            <a:srgbClr val="2D2D2D"/>
                          </a:solidFill>
                        </a:rPr>
                        <a:t>Sociale aktiviteter</a:t>
                      </a:r>
                      <a:endParaRPr b="1"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Spisearrangementer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Socialt komsammen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25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Faglige aktiviteter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Politiske aktiviteter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Projektpulje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Drift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Repræs</a:t>
                      </a:r>
                      <a:r>
                        <a:rPr lang="da" sz="1000"/>
                        <a:t>entations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Valgmidler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Mad til aktive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4. Vedtægtsændringer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Ingen modtaget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